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ko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office.food-guide.co.kr/bdsnack/" TargetMode="External"/><Relationship Id="rId4" Type="http://schemas.openxmlformats.org/officeDocument/2006/relationships/hyperlink" Target="https://opentutorials.org/course/785/4933" TargetMode="External"/><Relationship Id="rId5" Type="http://schemas.openxmlformats.org/officeDocument/2006/relationships/hyperlink" Target="http://git-scm.com/book/ko/v2" TargetMode="External"/><Relationship Id="rId6" Type="http://schemas.openxmlformats.org/officeDocument/2006/relationships/hyperlink" Target="https://opentutorials.org/course/1492/8045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git-scm.com/download/win" TargetMode="External"/><Relationship Id="rId4" Type="http://schemas.openxmlformats.org/officeDocument/2006/relationships/image" Target="../media/image05.png"/><Relationship Id="rId5" Type="http://schemas.openxmlformats.org/officeDocument/2006/relationships/image" Target="../media/image0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9.png"/><Relationship Id="rId4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office.food-guide.co.kr/" TargetMode="External"/><Relationship Id="rId4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sourcetreeapp.com/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pentutorials.org/course/1492/8045" TargetMode="External"/><Relationship Id="rId4" Type="http://schemas.openxmlformats.org/officeDocument/2006/relationships/hyperlink" Target="https://opentutorials.org/course/1492/8116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/>
        </p:nvSpPr>
        <p:spPr>
          <a:xfrm>
            <a:off x="673900" y="406325"/>
            <a:ext cx="5708399" cy="19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ko"/>
              <a:t>Git &amp; Gitlab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ko"/>
              <a:t>Git 설치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ko"/>
              <a:t>SourceTree 사용법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ko"/>
              <a:t>Aptana를 이용한 Git 형상 관리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ko">
                <a:solidFill>
                  <a:schemeClr val="dk1"/>
                </a:solidFill>
              </a:rPr>
              <a:t>eclipse를 이용한 Git 형상 관리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876" y="2339199"/>
            <a:ext cx="5903023" cy="270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idx="1" type="body"/>
          </p:nvPr>
        </p:nvSpPr>
        <p:spPr>
          <a:xfrm>
            <a:off x="457200" y="268559"/>
            <a:ext cx="8229600" cy="52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/>
              <a:t> b. 원격저장소 (Remote Repository) - Remote 추가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113" name="Shape 113"/>
          <p:cNvSpPr txBox="1"/>
          <p:nvPr/>
        </p:nvSpPr>
        <p:spPr>
          <a:xfrm>
            <a:off x="4223975" y="1618850"/>
            <a:ext cx="2481000" cy="475199"/>
          </a:xfrm>
          <a:prstGeom prst="rect">
            <a:avLst/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>
                <a:solidFill>
                  <a:srgbClr val="FF0000"/>
                </a:solidFill>
              </a:rPr>
              <a:t>&lt; Gitlab의 경로 붙여넣기</a:t>
            </a:r>
          </a:p>
        </p:txBody>
      </p:sp>
      <p:sp>
        <p:nvSpPr>
          <p:cNvPr id="114" name="Shape 114"/>
          <p:cNvSpPr/>
          <p:nvPr/>
        </p:nvSpPr>
        <p:spPr>
          <a:xfrm>
            <a:off x="6012350" y="2783675"/>
            <a:ext cx="2778300" cy="346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5" name="Shape 115"/>
          <p:cNvCxnSpPr>
            <a:stCxn id="114" idx="0"/>
          </p:cNvCxnSpPr>
          <p:nvPr/>
        </p:nvCxnSpPr>
        <p:spPr>
          <a:xfrm rot="10800000">
            <a:off x="5718800" y="1839275"/>
            <a:ext cx="1682700" cy="94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00" y="1215686"/>
            <a:ext cx="3708974" cy="19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628700" y="849450"/>
            <a:ext cx="3852599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" sz="1200"/>
              <a:t>Repository &gt; Add Remote… &gt; Add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876" y="2339199"/>
            <a:ext cx="5903023" cy="270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268561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/>
              <a:t> b. 원격저장소 (Remote Repository) - 복제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75" y="842525"/>
            <a:ext cx="4925450" cy="2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571675" y="1005950"/>
            <a:ext cx="458999" cy="346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5001350" y="1962600"/>
            <a:ext cx="2481000" cy="475199"/>
          </a:xfrm>
          <a:prstGeom prst="rect">
            <a:avLst/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>
                <a:solidFill>
                  <a:srgbClr val="FF0000"/>
                </a:solidFill>
              </a:rPr>
              <a:t>&lt; Gitlab의 경로 붙여넣기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>
                <a:solidFill>
                  <a:srgbClr val="FF0000"/>
                </a:solidFill>
              </a:rPr>
              <a:t>&lt; 나의 프로젝트 폴더 선택</a:t>
            </a:r>
          </a:p>
        </p:txBody>
      </p:sp>
      <p:sp>
        <p:nvSpPr>
          <p:cNvPr id="127" name="Shape 127"/>
          <p:cNvSpPr/>
          <p:nvPr/>
        </p:nvSpPr>
        <p:spPr>
          <a:xfrm>
            <a:off x="4249125" y="2960825"/>
            <a:ext cx="458999" cy="346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366700" y="842525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9" name="Shape 129"/>
          <p:cNvSpPr/>
          <p:nvPr/>
        </p:nvSpPr>
        <p:spPr>
          <a:xfrm>
            <a:off x="1569600" y="1916450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0" name="Shape 130"/>
          <p:cNvSpPr/>
          <p:nvPr/>
        </p:nvSpPr>
        <p:spPr>
          <a:xfrm>
            <a:off x="4018125" y="2808425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1" name="Shape 131"/>
          <p:cNvSpPr/>
          <p:nvPr/>
        </p:nvSpPr>
        <p:spPr>
          <a:xfrm>
            <a:off x="6012350" y="2783675"/>
            <a:ext cx="2778300" cy="346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2" name="Shape 132"/>
          <p:cNvCxnSpPr>
            <a:stCxn id="131" idx="0"/>
          </p:cNvCxnSpPr>
          <p:nvPr/>
        </p:nvCxnSpPr>
        <p:spPr>
          <a:xfrm rot="10800000">
            <a:off x="6461600" y="2130575"/>
            <a:ext cx="939900" cy="65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246049" y="773650"/>
            <a:ext cx="7926300" cy="129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ko" sz="1200"/>
              <a:t>Commit : 내 저장소의 소스 올리기</a:t>
            </a:r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ko" sz="1200"/>
              <a:t>Checkout : 내 저장소의 소스 내려받기</a:t>
            </a:r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ko" sz="1200"/>
              <a:t>Discard : Commit 하기 전 파일의 수정 된 부분을 이전으로 돌릴때 사용</a:t>
            </a:r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ko" sz="1200"/>
              <a:t>Pull : 원격저장소 (Remote) 의 소스 내려받기</a:t>
            </a:r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ko" sz="1200"/>
              <a:t>Push : 원격저장소 (Remote) 의 소스 올리기 (Push하기전 반듯이 Pull을 하여 서버의 업데이트된 소스 받기)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50" y="1913975"/>
            <a:ext cx="5037875" cy="307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323300" y="293575"/>
            <a:ext cx="5708399" cy="47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c. 기능소개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218000" y="446600"/>
            <a:ext cx="8731199" cy="80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ko" sz="1200"/>
              <a:t>Unstaged files : 나의 WorkSpace의 수정이 된 파일</a:t>
            </a:r>
          </a:p>
          <a:p>
            <a:pPr indent="-304800" lvl="0" marL="457200" rtl="0">
              <a:spcBef>
                <a:spcPts val="0"/>
              </a:spcBef>
              <a:buSzPct val="100000"/>
              <a:buChar char="-"/>
            </a:pPr>
            <a:r>
              <a:rPr lang="ko" sz="1200"/>
              <a:t>Staged files : Commit 대기 파일</a:t>
            </a:r>
            <a:br>
              <a:rPr lang="ko" sz="1200"/>
            </a:br>
            <a:r>
              <a:rPr lang="ko" sz="1200"/>
              <a:t>	(이상태에서 파일이 수정되면 </a:t>
            </a:r>
            <a:r>
              <a:rPr lang="ko" sz="1200">
                <a:solidFill>
                  <a:schemeClr val="dk1"/>
                </a:solidFill>
              </a:rPr>
              <a:t>Unstaged에 변경된 내용이 적용된 또 하나의 파일을 볼 수 있다. 별도 관리</a:t>
            </a:r>
            <a:r>
              <a:rPr lang="ko" sz="1200"/>
              <a:t>)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70" y="1408700"/>
            <a:ext cx="4506249" cy="249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345" y="2055821"/>
            <a:ext cx="4467874" cy="25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247100" y="805345"/>
            <a:ext cx="8731199" cy="90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200">
                <a:solidFill>
                  <a:schemeClr val="dk1"/>
                </a:solidFill>
              </a:rPr>
              <a:t>Discard : Commit 하기 전, 파일의 수정 된 부분을 이전으로 돌릴때 사용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ko" sz="1200">
                <a:solidFill>
                  <a:schemeClr val="dk1"/>
                </a:solidFill>
              </a:rPr>
              <a:t>Reset : 이미 Commit된 파일을 이전으로 돌릴기 (이후의 히스토리 모두 삭제, 추가했던 파일들도 삭제, 주의!)</a:t>
            </a:r>
          </a:p>
          <a:p>
            <a:pPr indent="457200" marL="0" rtl="0">
              <a:spcBef>
                <a:spcPts val="0"/>
              </a:spcBef>
              <a:buNone/>
            </a:pPr>
            <a:r>
              <a:rPr lang="ko" sz="1200">
                <a:solidFill>
                  <a:schemeClr val="dk1"/>
                </a:solidFill>
              </a:rPr>
              <a:t>1번 콤보박스에서 “Mixed - keep working copy but reset index” 를 선택하면 이후 히스토리는 삭제후,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ko" sz="1200">
                <a:solidFill>
                  <a:schemeClr val="dk1"/>
                </a:solidFill>
              </a:rPr>
              <a:t>파일들은 Unstaged 로 상태변경 (Commit되지 않은 상태)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47100" y="293575"/>
            <a:ext cx="5708399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가) 되돌리기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24" y="1847412"/>
            <a:ext cx="4322248" cy="28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650" y="2437950"/>
            <a:ext cx="4574800" cy="176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 flipH="1" rot="10800000">
            <a:off x="3775875" y="3191025"/>
            <a:ext cx="2150399" cy="4559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6" name="Shape 156"/>
          <p:cNvSpPr/>
          <p:nvPr/>
        </p:nvSpPr>
        <p:spPr>
          <a:xfrm>
            <a:off x="7601300" y="2943525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247100" y="195745"/>
            <a:ext cx="8731199" cy="90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200">
                <a:solidFill>
                  <a:schemeClr val="dk1"/>
                </a:solidFill>
              </a:rPr>
              <a:t>Revert : 이전 히스토리는 남겨 놓고 새로운 히스토리가 추가되는</a:t>
            </a: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ko" sz="1200">
                <a:solidFill>
                  <a:schemeClr val="dk1"/>
                </a:solidFill>
              </a:rPr>
              <a:t>Reverse commit은 중간 히스토리들을 건너 뛸수 없다.</a:t>
            </a: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ko" sz="1200">
                <a:solidFill>
                  <a:schemeClr val="dk1"/>
                </a:solidFill>
              </a:rPr>
              <a:t>중간 히스토리로 돌리려면 순차적으로 해당 히스토리까지 모두 적용해야한다.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49" y="1569937"/>
            <a:ext cx="4322248" cy="28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2279425" y="3347325"/>
            <a:ext cx="1952399" cy="2600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247100" y="805348"/>
            <a:ext cx="8731199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ko" sz="1200">
                <a:solidFill>
                  <a:schemeClr val="dk1"/>
                </a:solidFill>
              </a:rPr>
              <a:t>기존 히스토리 이외의 버전으로 따로 작업을 해야 할때 그 상태에서 분기시켜 별도의 버전으로 진행할시 사용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247100" y="293575"/>
            <a:ext cx="5708399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나) 브랜치 (branch)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500" y="1454337"/>
            <a:ext cx="5037875" cy="3078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Shape 171"/>
          <p:cNvCxnSpPr/>
          <p:nvPr/>
        </p:nvCxnSpPr>
        <p:spPr>
          <a:xfrm flipH="1" rot="10800000">
            <a:off x="1288350" y="2641799"/>
            <a:ext cx="1982100" cy="70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247100" y="348148"/>
            <a:ext cx="8731199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ko" sz="1200">
                <a:solidFill>
                  <a:schemeClr val="dk1"/>
                </a:solidFill>
              </a:rPr>
              <a:t>브랜치 만들기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2" y="890587"/>
            <a:ext cx="6048375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5437675" y="1164500"/>
            <a:ext cx="458999" cy="346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475700" y="4558775"/>
            <a:ext cx="5708399" cy="40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" sz="1200"/>
              <a:t>해당 브랜치를 선택후 작성하는 파일들은 해당 브랜치 히스토리로 저장된다.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247100" y="348148"/>
            <a:ext cx="8731199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ko" sz="1200">
                <a:solidFill>
                  <a:schemeClr val="dk1"/>
                </a:solidFill>
              </a:rPr>
              <a:t>브랜치 병합 (Merge)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475700" y="4253975"/>
            <a:ext cx="5708399" cy="406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200"/>
              <a:t>해당 브랜치의 버전에서 “Merge *** into current branch” 를 선택하면..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200"/>
              <a:t>현재 선택되어진 master로 *** 브랜치를 병합한다는 의미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00" y="984100"/>
            <a:ext cx="2590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337" y="2355687"/>
            <a:ext cx="294322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9725" y="1596487"/>
            <a:ext cx="24574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323300" y="652948"/>
            <a:ext cx="8731199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marL="0" rtl="0">
              <a:spcBef>
                <a:spcPts val="0"/>
              </a:spcBef>
              <a:buNone/>
            </a:pPr>
            <a:r>
              <a:rPr lang="ko" sz="1200">
                <a:solidFill>
                  <a:schemeClr val="dk1"/>
                </a:solidFill>
              </a:rPr>
              <a:t>Merge중 Conflict 발생시</a:t>
            </a: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아이콘이 주의 아이콘으로 바뀐것을 확인</a:t>
            </a: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해당 소스의 화면과 같은 주석이 표시되니 해당 소스에 들어가 적절히 수정해준다.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247100" y="293575"/>
            <a:ext cx="5708399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다) 출동해결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700" y="1489600"/>
            <a:ext cx="5906600" cy="3268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Shape 196"/>
          <p:cNvCxnSpPr/>
          <p:nvPr/>
        </p:nvCxnSpPr>
        <p:spPr>
          <a:xfrm flipH="1" rot="10800000">
            <a:off x="1352875" y="4082625"/>
            <a:ext cx="446099" cy="1781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7" name="Shape 197"/>
          <p:cNvSpPr/>
          <p:nvPr/>
        </p:nvSpPr>
        <p:spPr>
          <a:xfrm>
            <a:off x="1045677" y="4174714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98" name="Shape 198"/>
          <p:cNvCxnSpPr/>
          <p:nvPr/>
        </p:nvCxnSpPr>
        <p:spPr>
          <a:xfrm rot="10800000">
            <a:off x="6516099" y="3973424"/>
            <a:ext cx="1183200" cy="201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9" name="Shape 199"/>
          <p:cNvSpPr/>
          <p:nvPr/>
        </p:nvSpPr>
        <p:spPr>
          <a:xfrm>
            <a:off x="7699302" y="4082614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324899"/>
            <a:ext cx="8229600" cy="428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800"/>
              <a:t>1. Git &amp; Gitlab</a:t>
            </a:r>
          </a:p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7200" y="873106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400"/>
              <a:t>BD 서버에 설치된 BDSnack Gitlab URL  </a:t>
            </a:r>
          </a:p>
          <a:p>
            <a:pPr rtl="0">
              <a:spcBef>
                <a:spcPts val="0"/>
              </a:spcBef>
              <a:buNone/>
            </a:pPr>
            <a:r>
              <a:rPr lang="ko" sz="1400" u="sng">
                <a:solidFill>
                  <a:schemeClr val="hlink"/>
                </a:solidFill>
                <a:hlinkClick r:id="rId3"/>
              </a:rPr>
              <a:t>http://office.food-guide.co.kr/bdsnack/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rPr lang="ko" sz="1400"/>
              <a:t>Gitlab 동영상 강좌</a:t>
            </a:r>
          </a:p>
          <a:p>
            <a:pPr rtl="0">
              <a:spcBef>
                <a:spcPts val="0"/>
              </a:spcBef>
              <a:buNone/>
            </a:pPr>
            <a:r>
              <a:rPr lang="ko" sz="1400" u="sng">
                <a:solidFill>
                  <a:schemeClr val="hlink"/>
                </a:solidFill>
                <a:hlinkClick r:id="rId4"/>
              </a:rPr>
              <a:t>https://opentutorials.org/course/785/4933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rPr lang="ko" sz="1400"/>
              <a:t>Git 공식 한글 설명서</a:t>
            </a:r>
          </a:p>
          <a:p>
            <a:pPr rtl="0">
              <a:spcBef>
                <a:spcPts val="0"/>
              </a:spcBef>
              <a:buNone/>
            </a:pPr>
            <a:r>
              <a:rPr lang="ko" sz="1400" u="sng">
                <a:solidFill>
                  <a:schemeClr val="hlink"/>
                </a:solidFill>
                <a:hlinkClick r:id="rId5"/>
              </a:rPr>
              <a:t>http://git-scm.com/book/ko/v2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rPr lang="ko" sz="1400"/>
              <a:t>SourceTree 동영상 강좌</a:t>
            </a:r>
          </a:p>
          <a:p>
            <a:pPr rtl="0">
              <a:spcBef>
                <a:spcPts val="0"/>
              </a:spcBef>
              <a:buNone/>
            </a:pPr>
            <a:r>
              <a:rPr lang="ko" sz="1400" u="sng">
                <a:solidFill>
                  <a:schemeClr val="hlink"/>
                </a:solidFill>
                <a:hlinkClick r:id="rId6"/>
              </a:rPr>
              <a:t>https://opentutorials.org/course/1492/8045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075" y="2360528"/>
            <a:ext cx="4558575" cy="254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49" y="1976548"/>
            <a:ext cx="4558575" cy="25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323300" y="348148"/>
            <a:ext cx="8731199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Conflict가 발생한 파일을 선택 후 마우스 오른쪽 버튼, Resolve Conflicts &gt; Mark Resolved 를 선택해 문제가 해결되었음을 인식 시켜준다. (Git의 add to index와 같은 기능)</a:t>
            </a:r>
          </a:p>
          <a:p>
            <a:pPr indent="-304800" lvl="0" marL="457200" rtl="0">
              <a:spcBef>
                <a:spcPts val="0"/>
              </a:spcBef>
              <a:buClr>
                <a:schemeClr val="dk1"/>
              </a:buClr>
              <a:buSzPct val="100000"/>
              <a:buAutoNum type="arabicPeriod"/>
            </a:pPr>
            <a:r>
              <a:rPr lang="ko" sz="1200">
                <a:solidFill>
                  <a:schemeClr val="dk1"/>
                </a:solidFill>
              </a:rPr>
              <a:t>해당 파일을 Commit해 줘야 반영이 된다.</a:t>
            </a:r>
          </a:p>
        </p:txBody>
      </p:sp>
      <p:sp>
        <p:nvSpPr>
          <p:cNvPr id="207" name="Shape 207"/>
          <p:cNvSpPr/>
          <p:nvPr/>
        </p:nvSpPr>
        <p:spPr>
          <a:xfrm>
            <a:off x="3523276" y="3873214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8" name="Shape 208"/>
          <p:cNvSpPr/>
          <p:nvPr/>
        </p:nvSpPr>
        <p:spPr>
          <a:xfrm>
            <a:off x="7917327" y="4459214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323300" y="652948"/>
            <a:ext cx="8731199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ko" sz="1200">
                <a:solidFill>
                  <a:schemeClr val="dk1"/>
                </a:solidFill>
              </a:rPr>
              <a:t>Project 설정 파일 이라던지 자동으로 생성되는 기타 파일들은 버전관리가 필요없기 때문에 제외시킨다.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247100" y="293575"/>
            <a:ext cx="5708399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라) 버전 관리대상에서 제외 (Ignore)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697" y="1206350"/>
            <a:ext cx="4205199" cy="3699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Shape 216"/>
          <p:cNvCxnSpPr/>
          <p:nvPr/>
        </p:nvCxnSpPr>
        <p:spPr>
          <a:xfrm flipH="1" rot="10800000">
            <a:off x="3002850" y="3082250"/>
            <a:ext cx="624300" cy="15458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57200" y="324899"/>
            <a:ext cx="8229600" cy="428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800"/>
              <a:t>4. Aptana를 이용한 Git 형상 관리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76" y="794025"/>
            <a:ext cx="4857449" cy="408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99" y="912375"/>
            <a:ext cx="7358525" cy="401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683825" y="267575"/>
            <a:ext cx="7938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200"/>
              <a:t>해당파일 &gt; Compare With &gt; Revision… &gt; origin/master</a:t>
            </a:r>
          </a:p>
          <a:p>
            <a:pPr>
              <a:spcBef>
                <a:spcPts val="0"/>
              </a:spcBef>
              <a:buNone/>
            </a:pPr>
            <a:r>
              <a:rPr lang="ko" sz="1200"/>
              <a:t>Gitlab의 올라가 있는 버전과 비교한다. (단, 네트웍 속도에 따라 해당 파일을 늦게 인식할 수 있다.)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324899"/>
            <a:ext cx="8229600" cy="428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800"/>
              <a:t>5. </a:t>
            </a:r>
            <a:r>
              <a:rPr b="0" lang="ko" sz="1800"/>
              <a:t>eclipse 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57200" y="873106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400"/>
              <a:t>1) 비디스낵 나스 폴더에 있는 project.zip 폴더 압축을 풀면</a:t>
            </a:r>
          </a:p>
          <a:p>
            <a:pPr rtl="0">
              <a:spcBef>
                <a:spcPts val="0"/>
              </a:spcBef>
              <a:buNone/>
            </a:pPr>
            <a:r>
              <a:rPr lang="ko" sz="1400"/>
              <a:t>    다른 JAVA, JDK, Tomcat을 설치 하지 않아도 실행 된다.</a:t>
            </a:r>
          </a:p>
          <a:p>
            <a:pPr rtl="0">
              <a:spcBef>
                <a:spcPts val="0"/>
              </a:spcBef>
              <a:buNone/>
            </a:pPr>
            <a:r>
              <a:rPr lang="ko" sz="1400"/>
              <a:t>    경로: /volumeUSB1/usbshare/_Utils/project.zip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    * 압축 풀 땐 </a:t>
            </a:r>
            <a:r>
              <a:rPr b="1" lang="ko" sz="1400"/>
              <a:t>권리자 권한</a:t>
            </a:r>
            <a:r>
              <a:rPr lang="ko" sz="1400"/>
              <a:t>으로 압축 풀기를 권고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	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37" y="2772550"/>
            <a:ext cx="503872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457200" y="339699"/>
            <a:ext cx="8229600" cy="416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2) 이클립스 경로 설정</a:t>
            </a:r>
          </a:p>
          <a:p>
            <a:pPr rtl="0">
              <a:spcBef>
                <a:spcPts val="0"/>
              </a:spcBef>
              <a:buNone/>
            </a:pPr>
            <a:r>
              <a:rPr lang="ko" sz="1400"/>
              <a:t>eclipse/eclipse.ini 에서 변경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순서가 vm 밑에-vmargs 위에 가운데에 있어야만 실행됨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-vm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C:/project/jdk1.8.0_60/bin/javaw.exe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-vmargs</a:t>
            </a:r>
          </a:p>
          <a:p>
            <a:pPr indent="15494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1. C 바로 밑에 / 혹은 경로 설정시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-vm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C:/project/jdk1.8.0_60/bin/javaw.exe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-vmargs</a:t>
            </a:r>
          </a:p>
          <a:p>
            <a:pPr indent="154940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3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2. C 말고 다른곳에서 사용할떄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-vm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../../project/jdk1.8.0_60/bin/javaw.exe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ko" sz="1300"/>
              <a:t>-vmargs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350" y="1031412"/>
            <a:ext cx="230505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457200" y="111099"/>
            <a:ext cx="8229600" cy="168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3) 이클립스 workspace</a:t>
            </a:r>
          </a:p>
          <a:p>
            <a:pPr rtl="0">
              <a:spcBef>
                <a:spcPts val="0"/>
              </a:spcBef>
              <a:buNone/>
            </a:pPr>
            <a:r>
              <a:rPr lang="ko" sz="1400"/>
              <a:t>이클립스는 workspace 폴더 안에 작업할 프로젝트를 폴더 별로 구분하는 것이 좋다.</a:t>
            </a:r>
          </a:p>
          <a:p>
            <a:pPr rtl="0">
              <a:spcBef>
                <a:spcPts val="0"/>
              </a:spcBef>
              <a:buNone/>
            </a:pPr>
            <a:r>
              <a:rPr lang="ko" sz="1400"/>
              <a:t>현재는 workspace/git/project_name2015/파일들 이런식의 구조로 되어있다.</a:t>
            </a:r>
          </a:p>
          <a:p>
            <a:pPr rtl="0">
              <a:spcBef>
                <a:spcPts val="0"/>
              </a:spcBef>
              <a:buNone/>
            </a:pPr>
            <a:r>
              <a:rPr lang="ko" sz="1400"/>
              <a:t>svn,ftp,기타 로컬프로젝트 등 폴더 별로 나누면 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어느툴의 형상관리로 관리되는지 쉽게 구분된다. 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508300" y="1845200"/>
            <a:ext cx="7962899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ko">
                <a:solidFill>
                  <a:schemeClr val="dk1"/>
                </a:solidFill>
              </a:rPr>
              <a:t>4) git : plugin</a:t>
            </a:r>
          </a:p>
          <a:p>
            <a:pPr lvl="0" rtl="0">
              <a:spcBef>
                <a:spcPts val="600"/>
              </a:spcBef>
              <a:buNone/>
            </a:pPr>
            <a:r>
              <a:rPr lang="ko">
                <a:solidFill>
                  <a:schemeClr val="dk1"/>
                </a:solidFill>
              </a:rPr>
              <a:t>기본 이클립스에 깃을 플러그인한 형태 (플러그인 방법은 google 검색)</a:t>
            </a:r>
          </a:p>
          <a:p>
            <a:pPr lvl="0" rtl="0">
              <a:spcBef>
                <a:spcPts val="600"/>
              </a:spcBef>
              <a:buNone/>
            </a:pPr>
            <a:r>
              <a:rPr lang="ko">
                <a:solidFill>
                  <a:schemeClr val="dk1"/>
                </a:solidFill>
              </a:rPr>
              <a:t>스낵에서 제공되는 이클립스에는 git, color theme를 설정해 놓았다.(원하는 폰트,배경스타일로 변경 가능)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900" y="3077300"/>
            <a:ext cx="5625599" cy="186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457200" y="111099"/>
            <a:ext cx="8229600" cy="168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400"/>
              <a:t>5) 작업 환경 설정 오른쪽 상단git메뉴 안에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1.클릭 : 로컬git 폴더를 설정한다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62" y="1517475"/>
            <a:ext cx="40290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900" y="512699"/>
            <a:ext cx="3808949" cy="44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4430400" y="2495825"/>
            <a:ext cx="581100" cy="2309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457200" y="111099"/>
            <a:ext cx="8229600" cy="168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2.클릭 : 로컬git 폴더를 설정한다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700" y="140775"/>
            <a:ext cx="22669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497" y="763097"/>
            <a:ext cx="4009200" cy="407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528775" y="2413350"/>
            <a:ext cx="250799" cy="3167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200"/>
              <a:t>2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739500" y="1531800"/>
            <a:ext cx="250799" cy="3167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200"/>
              <a:t>1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1208850" y="3031150"/>
            <a:ext cx="250799" cy="3167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200"/>
              <a:t>3</a:t>
            </a:r>
          </a:p>
        </p:txBody>
      </p:sp>
      <p:sp>
        <p:nvSpPr>
          <p:cNvPr id="267" name="Shape 267"/>
          <p:cNvSpPr txBox="1"/>
          <p:nvPr>
            <p:ph idx="2" type="body"/>
          </p:nvPr>
        </p:nvSpPr>
        <p:spPr>
          <a:xfrm>
            <a:off x="4404000" y="763100"/>
            <a:ext cx="4569000" cy="129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400"/>
              <a:t>1 = 프로젝트 git url</a:t>
            </a:r>
          </a:p>
          <a:p>
            <a:pPr rtl="0">
              <a:spcBef>
                <a:spcPts val="0"/>
              </a:spcBef>
              <a:buNone/>
            </a:pPr>
            <a:r>
              <a:rPr lang="ko" sz="1400"/>
              <a:t>2 = http 자동 설정(SSH 따로 설정 해야 하는 부분이 있어서 이번자료 에선 pass 하기로 함)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3 = git 계정 입력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350" y="2007249"/>
            <a:ext cx="1780024" cy="29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4509625" y="3004250"/>
            <a:ext cx="581100" cy="2309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6436100" y="4661250"/>
            <a:ext cx="876599" cy="316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48" y="325498"/>
            <a:ext cx="4563299" cy="46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1246375" y="1373100"/>
            <a:ext cx="2431200" cy="35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3974275" y="1449300"/>
            <a:ext cx="918300" cy="35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375" y="477350"/>
            <a:ext cx="24193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idx="1" type="body"/>
          </p:nvPr>
        </p:nvSpPr>
        <p:spPr>
          <a:xfrm>
            <a:off x="5258375" y="809325"/>
            <a:ext cx="3728099" cy="56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1번클릭시 설정한 경로와 같은 경로로 설정(browse 버튼 클릭시 폴더 경로 새창 뜸)</a:t>
            </a:r>
          </a:p>
        </p:txBody>
      </p:sp>
      <p:sp>
        <p:nvSpPr>
          <p:cNvPr id="280" name="Shape 280"/>
          <p:cNvSpPr/>
          <p:nvPr/>
        </p:nvSpPr>
        <p:spPr>
          <a:xfrm>
            <a:off x="2987975" y="4470300"/>
            <a:ext cx="1062600" cy="35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idx="2" type="body"/>
          </p:nvPr>
        </p:nvSpPr>
        <p:spPr>
          <a:xfrm>
            <a:off x="5311200" y="1833300"/>
            <a:ext cx="3728099" cy="56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종료 버튼시 repository 생성</a:t>
            </a:r>
          </a:p>
        </p:txBody>
      </p:sp>
      <p:cxnSp>
        <p:nvCxnSpPr>
          <p:cNvPr id="282" name="Shape 282"/>
          <p:cNvCxnSpPr/>
          <p:nvPr/>
        </p:nvCxnSpPr>
        <p:spPr>
          <a:xfrm flipH="1" rot="10800000">
            <a:off x="3038050" y="1011950"/>
            <a:ext cx="2147700" cy="5438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3" name="Shape 283"/>
          <p:cNvCxnSpPr/>
          <p:nvPr/>
        </p:nvCxnSpPr>
        <p:spPr>
          <a:xfrm flipH="1" rot="10800000">
            <a:off x="3401750" y="2159124"/>
            <a:ext cx="1794600" cy="244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84" name="Shape 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0900" y="2925775"/>
            <a:ext cx="3686824" cy="1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/>
          <p:nvPr/>
        </p:nvSpPr>
        <p:spPr>
          <a:xfrm>
            <a:off x="4642650" y="3453400"/>
            <a:ext cx="581100" cy="2309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324899"/>
            <a:ext cx="8229600" cy="428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800"/>
              <a:t>2. Git 설치</a:t>
            </a:r>
          </a:p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873106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1) Git 설치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rPr lang="ko" sz="1400"/>
              <a:t>	아래 사이트에서 Git 설치 파일을 다운받아 설치한다.</a:t>
            </a:r>
            <a:br>
              <a:rPr lang="ko" sz="1400"/>
            </a:br>
            <a:r>
              <a:rPr lang="ko" sz="1400"/>
              <a:t>	</a:t>
            </a:r>
            <a:r>
              <a:rPr lang="ko" sz="1400" u="sng">
                <a:solidFill>
                  <a:schemeClr val="hlink"/>
                </a:solidFill>
                <a:hlinkClick r:id="rId3"/>
              </a:rPr>
              <a:t>http://git-scm.com/download/win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825" y="2434950"/>
            <a:ext cx="3666874" cy="237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8027" y="2051424"/>
            <a:ext cx="2397300" cy="27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/>
          <p:nvPr/>
        </p:nvSpPr>
        <p:spPr>
          <a:xfrm>
            <a:off x="2140350" y="3868775"/>
            <a:ext cx="1986300" cy="2780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6008026" y="3165125"/>
            <a:ext cx="1806899" cy="42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00" y="624475"/>
            <a:ext cx="2960636" cy="381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0" y="0"/>
            <a:ext cx="3116099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ko">
                <a:solidFill>
                  <a:schemeClr val="dk1"/>
                </a:solidFill>
              </a:rPr>
              <a:t>3.클릭 : 실제 작업할 프로젝트 Import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3760725" y="286225"/>
            <a:ext cx="3396299" cy="7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해당 repository에서 </a:t>
            </a:r>
            <a:r>
              <a:rPr b="1" lang="ko" sz="1400">
                <a:solidFill>
                  <a:srgbClr val="FF0000"/>
                </a:solidFill>
              </a:rPr>
              <a:t>오른쪽 마우스 클릭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ko" sz="1400"/>
              <a:t>Import Project.. </a:t>
            </a:r>
            <a:r>
              <a:rPr b="1" lang="ko" sz="1400">
                <a:solidFill>
                  <a:srgbClr val="FF0000"/>
                </a:solidFill>
              </a:rPr>
              <a:t>왼쪽 마우스 클릭</a:t>
            </a:r>
          </a:p>
        </p:txBody>
      </p:sp>
      <p:sp>
        <p:nvSpPr>
          <p:cNvPr id="293" name="Shape 293"/>
          <p:cNvSpPr/>
          <p:nvPr/>
        </p:nvSpPr>
        <p:spPr>
          <a:xfrm>
            <a:off x="212300" y="913213"/>
            <a:ext cx="2960699" cy="2411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1025601" y="2849544"/>
            <a:ext cx="2238600" cy="29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5" name="Shape 295"/>
          <p:cNvCxnSpPr/>
          <p:nvPr/>
        </p:nvCxnSpPr>
        <p:spPr>
          <a:xfrm flipH="1" rot="10800000">
            <a:off x="2652225" y="719299"/>
            <a:ext cx="1108500" cy="30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750" y="1183075"/>
            <a:ext cx="2238599" cy="284191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3255825" y="2456250"/>
            <a:ext cx="581100" cy="2309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3760725" y="1684850"/>
            <a:ext cx="2810999" cy="57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idx="2" type="body"/>
          </p:nvPr>
        </p:nvSpPr>
        <p:spPr>
          <a:xfrm>
            <a:off x="6892700" y="1505450"/>
            <a:ext cx="2207100" cy="501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400">
                <a:solidFill>
                  <a:srgbClr val="000000"/>
                </a:solidFill>
              </a:rPr>
              <a:t>기본인 3번째 선택</a:t>
            </a:r>
          </a:p>
        </p:txBody>
      </p:sp>
      <p:cxnSp>
        <p:nvCxnSpPr>
          <p:cNvPr id="300" name="Shape 300"/>
          <p:cNvCxnSpPr/>
          <p:nvPr/>
        </p:nvCxnSpPr>
        <p:spPr>
          <a:xfrm flipH="1" rot="10800000">
            <a:off x="4780500" y="1828499"/>
            <a:ext cx="2123100" cy="30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01" name="Shape 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200" y="3781850"/>
            <a:ext cx="2704100" cy="11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 rot="2103412">
            <a:off x="5883382" y="3596921"/>
            <a:ext cx="673237" cy="2582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8340000" y="4590899"/>
            <a:ext cx="699299" cy="29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idx="3" type="body"/>
          </p:nvPr>
        </p:nvSpPr>
        <p:spPr>
          <a:xfrm>
            <a:off x="8232325" y="3212650"/>
            <a:ext cx="581100" cy="501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400">
                <a:solidFill>
                  <a:srgbClr val="000000"/>
                </a:solidFill>
              </a:rPr>
              <a:t>종료</a:t>
            </a:r>
          </a:p>
        </p:txBody>
      </p:sp>
      <p:cxnSp>
        <p:nvCxnSpPr>
          <p:cNvPr id="305" name="Shape 305"/>
          <p:cNvCxnSpPr>
            <a:endCxn id="304" idx="2"/>
          </p:cNvCxnSpPr>
          <p:nvPr/>
        </p:nvCxnSpPr>
        <p:spPr>
          <a:xfrm rot="10800000">
            <a:off x="8522874" y="3713950"/>
            <a:ext cx="127200" cy="1011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64375" y="89025"/>
            <a:ext cx="3992999" cy="82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ko">
                <a:solidFill>
                  <a:schemeClr val="dk1"/>
                </a:solidFill>
              </a:rPr>
              <a:t>6) 작업 환경 설정 오른쪽 상단jave ee메뉴 안에 </a:t>
            </a:r>
          </a:p>
          <a:p>
            <a:pPr lvl="0" rtl="0">
              <a:spcBef>
                <a:spcPts val="600"/>
              </a:spcBef>
              <a:buNone/>
            </a:pPr>
            <a:r>
              <a:rPr lang="ko">
                <a:solidFill>
                  <a:schemeClr val="dk1"/>
                </a:solidFill>
              </a:rPr>
              <a:t>    프로젝트가 생성되었다.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50" y="1086362"/>
            <a:ext cx="46863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800" y="499974"/>
            <a:ext cx="3084724" cy="44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x="5167850" y="1785050"/>
            <a:ext cx="581100" cy="2309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164375" y="205475"/>
            <a:ext cx="3992999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ko">
                <a:solidFill>
                  <a:schemeClr val="dk1"/>
                </a:solidFill>
              </a:rPr>
              <a:t>7) git : commit, history, pull, push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75" y="815462"/>
            <a:ext cx="350520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525626" y="3301569"/>
            <a:ext cx="2238600" cy="294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1" name="Shape 321"/>
          <p:cNvCxnSpPr/>
          <p:nvPr/>
        </p:nvCxnSpPr>
        <p:spPr>
          <a:xfrm flipH="1" rot="10800000">
            <a:off x="2371425" y="773800"/>
            <a:ext cx="1669500" cy="25889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2" name="Shape 322"/>
          <p:cNvSpPr txBox="1"/>
          <p:nvPr>
            <p:ph idx="1" type="body"/>
          </p:nvPr>
        </p:nvSpPr>
        <p:spPr>
          <a:xfrm>
            <a:off x="4185350" y="320475"/>
            <a:ext cx="3396299" cy="7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서버와 다를경우 &gt; 표시가 생긴다.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(본인이 작업중으로 변경되는 파일들)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75" y="427000"/>
            <a:ext cx="5667974" cy="35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313299" y="582574"/>
            <a:ext cx="2604299" cy="28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9" name="Shape 329"/>
          <p:cNvCxnSpPr/>
          <p:nvPr/>
        </p:nvCxnSpPr>
        <p:spPr>
          <a:xfrm flipH="1" rot="10800000">
            <a:off x="2631650" y="431550"/>
            <a:ext cx="3593999" cy="3902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0" name="Shape 330"/>
          <p:cNvSpPr txBox="1"/>
          <p:nvPr>
            <p:ph idx="1" type="body"/>
          </p:nvPr>
        </p:nvSpPr>
        <p:spPr>
          <a:xfrm>
            <a:off x="5999600" y="299925"/>
            <a:ext cx="3033899" cy="127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>
                <a:solidFill>
                  <a:srgbClr val="000000"/>
                </a:solidFill>
              </a:rPr>
              <a:t>폴더 오른쪽마우스 클릭 &gt; 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>
                <a:solidFill>
                  <a:srgbClr val="000000"/>
                </a:solidFill>
              </a:rPr>
              <a:t>Team 왼쪽 마우스 클릭 &gt; 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>
                <a:solidFill>
                  <a:srgbClr val="000000"/>
                </a:solidFill>
              </a:rPr>
              <a:t>Synchronize workspace 선택 &gt;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>
                <a:solidFill>
                  <a:srgbClr val="000000"/>
                </a:solidFill>
              </a:rPr>
              <a:t>커밋 클릭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774" y="1845271"/>
            <a:ext cx="2932724" cy="285645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5708925" y="2730200"/>
            <a:ext cx="581100" cy="2309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7962" y="3202412"/>
            <a:ext cx="330517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/>
          <p:nvPr/>
        </p:nvSpPr>
        <p:spPr>
          <a:xfrm>
            <a:off x="7677575" y="1803400"/>
            <a:ext cx="581100" cy="28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5" name="Shape 335"/>
          <p:cNvCxnSpPr/>
          <p:nvPr/>
        </p:nvCxnSpPr>
        <p:spPr>
          <a:xfrm>
            <a:off x="6494625" y="1499025"/>
            <a:ext cx="983400" cy="108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6" name="Shape 336"/>
          <p:cNvCxnSpPr/>
          <p:nvPr/>
        </p:nvCxnSpPr>
        <p:spPr>
          <a:xfrm flipH="1">
            <a:off x="5876449" y="2002425"/>
            <a:ext cx="1939800" cy="19697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7" name="Shape 337"/>
          <p:cNvSpPr txBox="1"/>
          <p:nvPr>
            <p:ph idx="2" type="body"/>
          </p:nvPr>
        </p:nvSpPr>
        <p:spPr>
          <a:xfrm>
            <a:off x="5137500" y="4409800"/>
            <a:ext cx="2153999" cy="65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400">
                <a:solidFill>
                  <a:srgbClr val="FF0000"/>
                </a:solidFill>
              </a:rPr>
              <a:t>서버에서 가져오는 pull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ko" sz="1400">
                <a:solidFill>
                  <a:srgbClr val="FF0000"/>
                </a:solidFill>
              </a:rPr>
              <a:t>서버로 내보내느 push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2819325" y="198075"/>
            <a:ext cx="5433900" cy="382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400"/>
              <a:t>빨간색 :  내자한 작업물이 타인의 작업물과 겹칠때</a:t>
            </a:r>
          </a:p>
          <a:p>
            <a:pPr rtl="0">
              <a:spcBef>
                <a:spcPts val="0"/>
              </a:spcBef>
              <a:buNone/>
            </a:pPr>
            <a:r>
              <a:rPr lang="ko" sz="1400"/>
              <a:t>파란색 : 업데이트 할 내용</a:t>
            </a:r>
          </a:p>
          <a:p>
            <a:pPr>
              <a:spcBef>
                <a:spcPts val="0"/>
              </a:spcBef>
              <a:buNone/>
            </a:pPr>
            <a:r>
              <a:rPr lang="ko" sz="1400"/>
              <a:t>회색 :  내가 작업할 커밋 / 푸시용</a:t>
            </a:r>
          </a:p>
        </p:txBody>
      </p:sp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74" y="79237"/>
            <a:ext cx="2424950" cy="498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99" y="710175"/>
            <a:ext cx="7291026" cy="41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>
            <p:ph idx="1" type="body"/>
          </p:nvPr>
        </p:nvSpPr>
        <p:spPr>
          <a:xfrm>
            <a:off x="294500" y="190350"/>
            <a:ext cx="8335199" cy="45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8) 브렌치 history : 파일 오른쪽 마우스 클릭 &gt; team &gt; show in history 클릭시 확인 가능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294500" y="190350"/>
            <a:ext cx="8335199" cy="3364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9) 기타 기능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ㄱ) 내가 사용한 클래스 이름이 어느 파일에 있는지 검색 가능 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     단축키 : ctrl + h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ㄴ) 주석 : ctrl + /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ㄷ) 태그 찾기 : ctrl + spacebar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ㄹ) 저장기록이 남아있는 로컬 히스토리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     : 파일 오른쪽버튼 클릭 &gt; compare with &gt; local histroy 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ㅁ) 한줄 지우기 : ctrl + d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ㄹ) 다이나믹 웹 설정시 톰캣 로컬호스트 서버 적용 (다음시간에…...)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268561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400"/>
              <a:t>2) SSH Keys 생성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SzPct val="100000"/>
              <a:buAutoNum type="alphaLcPeriod"/>
            </a:pPr>
            <a:r>
              <a:rPr lang="ko" sz="1400"/>
              <a:t>Git &gt; Git Bash 실행</a:t>
            </a:r>
          </a:p>
          <a:p>
            <a:pPr indent="-317500" lvl="0" marL="457200" rtl="0">
              <a:spcBef>
                <a:spcPts val="0"/>
              </a:spcBef>
              <a:buSzPct val="100000"/>
              <a:buAutoNum type="alphaLcPeriod"/>
            </a:pPr>
            <a:r>
              <a:rPr lang="ko" sz="1400"/>
              <a:t>콘솔창에 “ssh-keygen”을 입력후 enter -&gt;</a:t>
            </a:r>
          </a:p>
          <a:p>
            <a:pPr indent="-317500" lvl="0" marL="457200" rtl="0">
              <a:spcBef>
                <a:spcPts val="0"/>
              </a:spcBef>
              <a:buSzPct val="100000"/>
              <a:buAutoNum type="alphaLcPeriod"/>
            </a:pPr>
            <a:r>
              <a:rPr lang="ko" sz="1400"/>
              <a:t>탐색기에서 user/.ssh/id_rsa.pub 파일 열기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60" y="1982100"/>
            <a:ext cx="4449023" cy="3032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Shape 53"/>
          <p:cNvGrpSpPr/>
          <p:nvPr/>
        </p:nvGrpSpPr>
        <p:grpSpPr>
          <a:xfrm>
            <a:off x="4250274" y="940299"/>
            <a:ext cx="4835724" cy="4027075"/>
            <a:chOff x="3519949" y="628374"/>
            <a:chExt cx="4835724" cy="4027075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9949" y="628374"/>
              <a:ext cx="4835724" cy="402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 txBox="1"/>
            <p:nvPr/>
          </p:nvSpPr>
          <p:spPr>
            <a:xfrm>
              <a:off x="4172723" y="1459258"/>
              <a:ext cx="951299" cy="3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ko" sz="1000">
                  <a:solidFill>
                    <a:srgbClr val="FF0000"/>
                  </a:solidFill>
                </a:rPr>
                <a:t>&lt; enter</a:t>
              </a:r>
            </a:p>
          </p:txBody>
        </p:sp>
        <p:sp>
          <p:nvSpPr>
            <p:cNvPr id="56" name="Shape 56"/>
            <p:cNvSpPr txBox="1"/>
            <p:nvPr/>
          </p:nvSpPr>
          <p:spPr>
            <a:xfrm>
              <a:off x="7328173" y="1668058"/>
              <a:ext cx="951299" cy="3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ko" sz="1000">
                  <a:solidFill>
                    <a:srgbClr val="FF0000"/>
                  </a:solidFill>
                </a:rPr>
                <a:t>&lt; enter</a:t>
              </a:r>
            </a:p>
          </p:txBody>
        </p:sp>
        <p:sp>
          <p:nvSpPr>
            <p:cNvPr id="57" name="Shape 57"/>
            <p:cNvSpPr txBox="1"/>
            <p:nvPr/>
          </p:nvSpPr>
          <p:spPr>
            <a:xfrm>
              <a:off x="6003923" y="1830383"/>
              <a:ext cx="951299" cy="3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ko" sz="1000">
                  <a:solidFill>
                    <a:srgbClr val="FF0000"/>
                  </a:solidFill>
                </a:rPr>
                <a:t>&lt; enter</a:t>
              </a:r>
            </a:p>
          </p:txBody>
        </p:sp>
        <p:sp>
          <p:nvSpPr>
            <p:cNvPr id="58" name="Shape 58"/>
            <p:cNvSpPr txBox="1"/>
            <p:nvPr/>
          </p:nvSpPr>
          <p:spPr>
            <a:xfrm>
              <a:off x="4134574" y="2689500"/>
              <a:ext cx="3689399" cy="3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ko" sz="1000">
                  <a:solidFill>
                    <a:srgbClr val="FF0000"/>
                  </a:solidFill>
                </a:rPr>
                <a:t>&lt; 키생성을 확인하려면 입력후 enter</a:t>
              </a:r>
            </a:p>
          </p:txBody>
        </p:sp>
      </p:grpSp>
      <p:sp>
        <p:nvSpPr>
          <p:cNvPr id="59" name="Shape 59"/>
          <p:cNvSpPr/>
          <p:nvPr/>
        </p:nvSpPr>
        <p:spPr>
          <a:xfrm>
            <a:off x="4102925" y="812675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60" name="Shape 60"/>
          <p:cNvSpPr/>
          <p:nvPr/>
        </p:nvSpPr>
        <p:spPr>
          <a:xfrm>
            <a:off x="509200" y="1837200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c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30749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400"/>
              <a:t>3) BDSnack Gitlab 사이트에 들어가 로그인을 한다.</a:t>
            </a:r>
          </a:p>
          <a:p>
            <a:pPr rtl="0">
              <a:spcBef>
                <a:spcPts val="0"/>
              </a:spcBef>
              <a:buNone/>
            </a:pPr>
            <a:r>
              <a:rPr lang="ko" sz="1400" u="sng">
                <a:solidFill>
                  <a:schemeClr val="hlink"/>
                </a:solidFill>
                <a:hlinkClick r:id="rId3"/>
              </a:rPr>
              <a:t>http://office.food-guide.co.kr/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75" y="1572508"/>
            <a:ext cx="2457524" cy="29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3310075" y="2678908"/>
            <a:ext cx="4499399" cy="65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>
                <a:solidFill>
                  <a:srgbClr val="FF0000"/>
                </a:solidFill>
              </a:rPr>
              <a:t>&lt; 본인의 이메일 아이디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ko" sz="1000">
                <a:solidFill>
                  <a:srgbClr val="FF0000"/>
                </a:solidFill>
              </a:rPr>
              <a:t>&lt; 최초 접속시 본인이름을 영타로, 아니면 비워 두거나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268561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4) Profile Setting &gt; SSH Keys &gt; Add SSH Key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000" y="1030676"/>
            <a:ext cx="7294050" cy="30483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2243475" y="2686050"/>
            <a:ext cx="4499399" cy="653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>
                <a:solidFill>
                  <a:srgbClr val="FF0000"/>
                </a:solidFill>
              </a:rPr>
              <a:t>이곳에 생성된 키를 붙여넣고 아래 “Add Key” 를 클릭한다.</a:t>
            </a:r>
          </a:p>
        </p:txBody>
      </p:sp>
      <p:sp>
        <p:nvSpPr>
          <p:cNvPr id="75" name="Shape 75"/>
          <p:cNvSpPr/>
          <p:nvPr/>
        </p:nvSpPr>
        <p:spPr>
          <a:xfrm>
            <a:off x="7207935" y="1030657"/>
            <a:ext cx="218100" cy="247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4833148" y="1278450"/>
            <a:ext cx="746399" cy="247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324899"/>
            <a:ext cx="8229600" cy="428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800"/>
              <a:t>3. SourceTree 사용법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873106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1) SourceTree 설치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rPr lang="ko" sz="1400"/>
              <a:t>	아래 사이트에서 SourceTree 설치 파일을 다운받아 설치한다.</a:t>
            </a:r>
            <a:br>
              <a:rPr lang="ko" sz="1400"/>
            </a:br>
            <a:r>
              <a:rPr lang="ko" sz="1400"/>
              <a:t>	</a:t>
            </a:r>
            <a:r>
              <a:rPr lang="ko" sz="1400" u="sng">
                <a:solidFill>
                  <a:schemeClr val="hlink"/>
                </a:solidFill>
                <a:hlinkClick r:id="rId3"/>
              </a:rPr>
              <a:t>https://www.sourcetreeapp.com/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rtl="0">
              <a:spcBef>
                <a:spcPts val="0"/>
              </a:spcBef>
              <a:buNone/>
            </a:pPr>
            <a:r>
              <a:rPr lang="ko" sz="1400"/>
              <a:t>	tools &gt; options 을 열어 옆에 붉은색으로 표시된 부분을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ko" sz="1400"/>
              <a:t>변경한다.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-317500" lvl="0" marL="457200" rtl="0">
              <a:spcBef>
                <a:spcPts val="0"/>
              </a:spcBef>
              <a:buSzPct val="100000"/>
              <a:buAutoNum type="alphaLcPeriod"/>
            </a:pPr>
            <a:r>
              <a:rPr lang="ko" sz="1400"/>
              <a:t>Gitlab계정 연결</a:t>
            </a:r>
          </a:p>
          <a:p>
            <a:pPr indent="-317500" lvl="0" marL="457200" rtl="0">
              <a:spcBef>
                <a:spcPts val="0"/>
              </a:spcBef>
              <a:buSzPct val="100000"/>
              <a:buAutoNum type="alphaLcPeriod"/>
            </a:pPr>
            <a:r>
              <a:rPr lang="ko" sz="1400"/>
              <a:t>“user/.ssh/id_rsa.pub” 파일 연결</a:t>
            </a:r>
          </a:p>
          <a:p>
            <a:pPr indent="-317500" lvl="0" marL="457200" rtl="0">
              <a:spcBef>
                <a:spcPts val="0"/>
              </a:spcBef>
              <a:buSzPct val="100000"/>
              <a:buAutoNum type="alphaLcPeriod"/>
            </a:pPr>
            <a:r>
              <a:rPr lang="ko" sz="1400"/>
              <a:t>Tool의 언어를 영문으로 변경 </a:t>
            </a:r>
            <a:br>
              <a:rPr lang="ko" sz="1400"/>
            </a:br>
            <a:r>
              <a:rPr lang="ko" sz="1400"/>
              <a:t>(개발용어가 영어로 되어 있기 때문에 한글로 설정시 혼동우려)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824" y="386500"/>
            <a:ext cx="3423775" cy="44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/>
          <p:nvPr/>
        </p:nvSpPr>
        <p:spPr>
          <a:xfrm>
            <a:off x="5549828" y="1070325"/>
            <a:ext cx="3233999" cy="4856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5549825" y="1678600"/>
            <a:ext cx="3310199" cy="4856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267725" y="2447850"/>
            <a:ext cx="927300" cy="247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5381350" y="931600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88" name="Shape 88"/>
          <p:cNvSpPr/>
          <p:nvPr/>
        </p:nvSpPr>
        <p:spPr>
          <a:xfrm>
            <a:off x="5381350" y="1619150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9" name="Shape 89"/>
          <p:cNvSpPr/>
          <p:nvPr/>
        </p:nvSpPr>
        <p:spPr>
          <a:xfrm>
            <a:off x="6023125" y="2286875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c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268561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400"/>
              <a:t>2) SourceTree 기본 저장소 설정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ko" sz="1400"/>
              <a:t>a. 저장소 (Repository) 만들기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ko" sz="1400" u="sng">
                <a:solidFill>
                  <a:schemeClr val="hlink"/>
                </a:solidFill>
                <a:hlinkClick r:id="rId3"/>
              </a:rPr>
              <a:t>https://opentutorials.org/course/1492/8045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ko" sz="1400"/>
              <a:t>나의 저장소 (WorkSpace)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ko" sz="1400"/>
              <a:t>나의 저장소의 History가 관리 된다.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marL="0" rtl="0">
              <a:spcBef>
                <a:spcPts val="0"/>
              </a:spcBef>
              <a:buNone/>
            </a:pPr>
            <a:r>
              <a:rPr lang="ko" sz="1400"/>
              <a:t> b. 원격저장소 (Remote Repository) 복제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ko" sz="1400" u="sng">
                <a:solidFill>
                  <a:schemeClr val="hlink"/>
                </a:solidFill>
                <a:hlinkClick r:id="rId4"/>
              </a:rPr>
              <a:t>https://opentutorials.org/course/1492/8116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ko" sz="1400"/>
              <a:t>Gitlab 저장소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ko" sz="1400"/>
              <a:t>전체 팀원이 작업한 History가 관리 된다.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457200" y="268561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400"/>
              <a:t>a. 저장소 (Repository) 만들기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52" y="949650"/>
            <a:ext cx="6324424" cy="382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571675" y="1219000"/>
            <a:ext cx="458999" cy="346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6210425" y="2359022"/>
            <a:ext cx="1856700" cy="475199"/>
          </a:xfrm>
          <a:prstGeom prst="rect">
            <a:avLst/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ko" sz="1000">
                <a:solidFill>
                  <a:srgbClr val="FF0000"/>
                </a:solidFill>
              </a:rPr>
              <a:t>&lt; Git 선택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>
                <a:solidFill>
                  <a:srgbClr val="FF0000"/>
                </a:solidFill>
              </a:rPr>
              <a:t>&lt; 나의 프로젝트 폴더 선택</a:t>
            </a:r>
          </a:p>
        </p:txBody>
      </p:sp>
      <p:sp>
        <p:nvSpPr>
          <p:cNvPr id="103" name="Shape 103"/>
          <p:cNvSpPr/>
          <p:nvPr/>
        </p:nvSpPr>
        <p:spPr>
          <a:xfrm>
            <a:off x="5312600" y="3422850"/>
            <a:ext cx="458999" cy="3467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366700" y="1030700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5" name="Shape 105"/>
          <p:cNvSpPr/>
          <p:nvPr/>
        </p:nvSpPr>
        <p:spPr>
          <a:xfrm>
            <a:off x="6029300" y="2154325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06" name="Shape 106"/>
          <p:cNvSpPr/>
          <p:nvPr/>
        </p:nvSpPr>
        <p:spPr>
          <a:xfrm>
            <a:off x="5111350" y="3248225"/>
            <a:ext cx="307199" cy="297300"/>
          </a:xfrm>
          <a:prstGeom prst="ellipse">
            <a:avLst/>
          </a:prstGeom>
          <a:solidFill>
            <a:srgbClr val="EFEFE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rgbClr val="FF0000"/>
                </a:solidFill>
              </a:rPr>
              <a:t>3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